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Caveat"/>
      <p:regular r:id="rId44"/>
      <p:bold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Caveat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obotoMono-regular.fntdata"/><Relationship Id="rId45" Type="http://schemas.openxmlformats.org/officeDocument/2006/relationships/font" Target="fonts/Cave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9342ab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9342a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9342abf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9342abf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19342abf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19342abf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19342abf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19342abf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19342abf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19342abf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9342abf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19342abf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19342abf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19342abf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19342abf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19342abf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1d57adb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1d57adb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19342abf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19342abf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9342abfa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9342abf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of all to clear up some terminology, what is a code embedding?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a code embedding is a representation of a document and its basically an n dimensional array or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entry of this vector is a float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9342abf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19342abf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19342abf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19342ab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1d57adb3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1d57adb3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mutations we generate must be semantically similar to the original functions to ensure their vectors are similar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what we do is mutate each function by inserting some dead code thus preserving the semantics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each function we generate five mutated versions such that each successive mutant is more </a:t>
            </a:r>
            <a:r>
              <a:rPr lang="en"/>
              <a:t>complex</a:t>
            </a:r>
            <a:r>
              <a:rPr lang="en"/>
              <a:t> than the previous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Mutations have to be similar but not too </a:t>
            </a:r>
            <a:r>
              <a:rPr lang="en"/>
              <a:t>similar</a:t>
            </a:r>
            <a:r>
              <a:rPr lang="en"/>
              <a:t> to ensure recall drops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9342abf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19342abf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were originally unsure about how complicated these mutations would have to be so we built a fairly general 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first start by parsing each function and generating an 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then traverse the AST and upon finding a function, insert some dead code right at the beginning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then dump these mutations and their originals into json files to be parsed later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19342abf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19342abf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of the measurements we generated was how recall was affected by load on the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wanted to make sure that recall would actually decrease though so we had to make sure the mutations actually affected the similarity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did this by converting some mutations into embeddings and measuring them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first had to determine a baseline which was the largest difference in similarity we would encounter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did this by comparing the </a:t>
            </a:r>
            <a:r>
              <a:rPr lang="en">
                <a:solidFill>
                  <a:schemeClr val="dk1"/>
                </a:solidFill>
              </a:rPr>
              <a:t>similarity of the two largest functions which are fairly likely to be the most different semantically and got a cosine similarity of 0.68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then checked the similarity of the smallest function with its mutations as well as the largest function and found that their similarity does actually differ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19342abf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19342abf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1d57adb3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1d57adb3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1d57adb3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1d57adb3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1d57adb3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1d57adb3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d57adb3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1d57adb3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 what are vector databases?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They’re databases that are specifically designed to store and retrieve the vectors we talked about in the previous slide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for example, a query would be some vector q and the database would return a list of approximately similar vectors to q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say approximately because the similarity depends on the </a:t>
            </a:r>
            <a:r>
              <a:rPr lang="en"/>
              <a:t>database</a:t>
            </a:r>
            <a:r>
              <a:rPr lang="en"/>
              <a:t> load so if you have high load you could end up with result vectors that are not the most similar vectors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several vector </a:t>
            </a:r>
            <a:r>
              <a:rPr lang="en"/>
              <a:t>databases</a:t>
            </a:r>
            <a:r>
              <a:rPr lang="en"/>
              <a:t> that exist today, for example MilvusDB and ChromaDB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19342abfa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19342abf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19342abf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19342abf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Hierarchical Navigable Small worlds takes navigable small worlds and cuts the graph into several layers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19342abf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19342abf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d57adb3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1d57adb3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 I’ll briefly talk about some important concepts in vector databases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first is, how do we </a:t>
            </a:r>
            <a:r>
              <a:rPr lang="en"/>
              <a:t>determine</a:t>
            </a:r>
            <a:r>
              <a:rPr lang="en"/>
              <a:t> whether two vectors are similar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multiple metrics that may be used but the one that we used is cosine similarity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in this example, we have two vectors a and b.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determine the cosine similarity we take the dot product of the two vectors and divide that by their magnitude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19342abfa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19342abf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Vector databases also have indexes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There are many different ways to create indexes but the one I’ll talk about today is navigable small worlds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 each point in this graph above is a vector that would be stored in our database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Our query vector is highlighted in yellow and its nearest neighbor is marked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Edges are built between the vectors in the graph and we traverse the graph in a greedy fashion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Here’s an example of the algorithm,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start at the entry point and we compare the similarity of the query vector with the neighbors of this node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go to the node with the highest similarity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Once we reach a node with no neighbors that are closer to the query vector, we stop and return the current vector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algorithm was succeeded by HNSW which expands on this but now we have a basic idea of what an index could look like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19342abfa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9342ab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19342abfa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19342abf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1d57adb3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1d57adb3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1d57adb3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1d57adb3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Benchmarking Vector Databases</a:t>
            </a:r>
            <a:r>
              <a:rPr b="1" lang="en" sz="4300"/>
              <a:t> </a:t>
            </a:r>
            <a:r>
              <a:rPr lang="en" sz="4300"/>
              <a:t>on Code Embeddings</a:t>
            </a:r>
            <a:endParaRPr sz="43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36"/>
            <a:ext cx="81231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854 – Performance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Fall 2023, Ali Mashtizadeh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Vikram</a:t>
            </a:r>
            <a:r>
              <a:rPr lang="en" sz="1800"/>
              <a:t> </a:t>
            </a:r>
            <a:r>
              <a:rPr b="1" lang="en" sz="1800"/>
              <a:t>Subramanian</a:t>
            </a:r>
            <a:r>
              <a:rPr lang="en" sz="1800"/>
              <a:t>, Raymond </a:t>
            </a:r>
            <a:r>
              <a:rPr b="1" lang="en" sz="1800"/>
              <a:t>Chang</a:t>
            </a:r>
            <a:r>
              <a:rPr lang="en" sz="1800"/>
              <a:t>, Yahya </a:t>
            </a:r>
            <a:r>
              <a:rPr b="1" lang="en" sz="1800"/>
              <a:t>Jabary</a:t>
            </a:r>
            <a:endParaRPr b="1"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Step 1)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Getting initial dataset</a:t>
            </a:r>
            <a:endParaRPr sz="4400"/>
          </a:p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Github API</a:t>
            </a:r>
            <a:endParaRPr sz="3600"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Goal:</a:t>
            </a:r>
            <a:r>
              <a:rPr lang="en" sz="2400"/>
              <a:t> 500.000+ files of code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Github API rate limits:</a:t>
            </a:r>
            <a:endParaRPr b="1" sz="2400"/>
          </a:p>
          <a:p>
            <a:pPr indent="-381000" lvl="0" marL="914400" rtl="0" algn="l">
              <a:spcBef>
                <a:spcPts val="160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anonymous: 60 requests/h ⟶</a:t>
            </a:r>
            <a:r>
              <a:rPr lang="en" sz="2400"/>
              <a:t> </a:t>
            </a:r>
            <a:r>
              <a:rPr lang="en" sz="2400">
                <a:solidFill>
                  <a:schemeClr val="accent5"/>
                </a:solidFill>
              </a:rPr>
              <a:t>+8</a:t>
            </a:r>
            <a:r>
              <a:rPr lang="en" sz="2400">
                <a:solidFill>
                  <a:schemeClr val="accent5"/>
                </a:solidFill>
              </a:rPr>
              <a:t>,333h</a:t>
            </a:r>
            <a:endParaRPr sz="2400">
              <a:solidFill>
                <a:schemeClr val="accent5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authenticated: 5000 requests</a:t>
            </a:r>
            <a:r>
              <a:rPr lang="en" sz="2400"/>
              <a:t>/</a:t>
            </a:r>
            <a:r>
              <a:rPr lang="en" sz="2400"/>
              <a:t>h ⟶</a:t>
            </a:r>
            <a:r>
              <a:rPr lang="en" sz="2400"/>
              <a:t> </a:t>
            </a:r>
            <a:r>
              <a:rPr lang="en" sz="2400">
                <a:solidFill>
                  <a:schemeClr val="accent5"/>
                </a:solidFill>
              </a:rPr>
              <a:t>+100h</a:t>
            </a:r>
            <a:endParaRPr sz="2400">
              <a:solidFill>
                <a:schemeClr val="accent5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enterprise: 15000 requests/h ⟶</a:t>
            </a:r>
            <a:r>
              <a:rPr lang="en" sz="2400"/>
              <a:t> </a:t>
            </a:r>
            <a:r>
              <a:rPr lang="en" sz="2400">
                <a:solidFill>
                  <a:schemeClr val="accent5"/>
                </a:solidFill>
              </a:rPr>
              <a:t>+33h </a:t>
            </a:r>
            <a:r>
              <a:rPr lang="en" sz="1000">
                <a:solidFill>
                  <a:schemeClr val="accent5"/>
                </a:solidFill>
              </a:rPr>
              <a:t>(and lots of money)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</a:t>
            </a:r>
            <a:r>
              <a:rPr lang="en" sz="3600"/>
              <a:t>does</a:t>
            </a:r>
            <a:r>
              <a:rPr lang="en" sz="3600"/>
              <a:t> rate limiting work?</a:t>
            </a:r>
            <a:endParaRPr sz="3600"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identifying you through your: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IP address, geolocation </a:t>
            </a:r>
            <a:r>
              <a:rPr lang="en" sz="2400">
                <a:solidFill>
                  <a:schemeClr val="accent4"/>
                </a:solidFill>
              </a:rPr>
              <a:t>(default)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AP</a:t>
            </a:r>
            <a:r>
              <a:rPr lang="en" sz="2400"/>
              <a:t>I auth key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User session cookies </a:t>
            </a:r>
            <a:r>
              <a:rPr lang="en" sz="2400">
                <a:solidFill>
                  <a:schemeClr val="accent4"/>
                </a:solidFill>
              </a:rPr>
              <a:t>(mostly Akamai)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HTTP requests </a:t>
            </a:r>
            <a:r>
              <a:rPr lang="en" sz="2400">
                <a:solidFill>
                  <a:schemeClr val="accent4"/>
                </a:solidFill>
              </a:rPr>
              <a:t>(mostly Cloudflare)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TLS fingerprints </a:t>
            </a:r>
            <a:r>
              <a:rPr lang="en" sz="2400">
                <a:solidFill>
                  <a:schemeClr val="accent4"/>
                </a:solidFill>
              </a:rPr>
              <a:t>(very rare)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 rotWithShape="1">
          <a:blip r:embed="rId3">
            <a:alphaModFix/>
          </a:blip>
          <a:srcRect b="0" l="0" r="3855" t="0"/>
          <a:stretch/>
        </p:blipFill>
        <p:spPr>
          <a:xfrm>
            <a:off x="5199025" y="1140025"/>
            <a:ext cx="3944976" cy="12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Rotating IPs via XFF vulnerability</a:t>
            </a:r>
            <a:endParaRPr sz="3600"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4374375" y="1426050"/>
            <a:ext cx="4523400" cy="1570800"/>
          </a:xfrm>
          <a:prstGeom prst="rect">
            <a:avLst/>
          </a:prstGeom>
          <a:solidFill>
            <a:srgbClr val="E6ED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HTTP Request: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GET /api/v1/otp/check HTTP/1.1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Host: vulnerable-website.com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Content-Type: application/x-www-form-urlencoded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Content-Length: 9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X-Forwarded-For: &lt;client&gt;, &lt;proxy1&gt;, &lt;proxy2&gt;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396375"/>
            <a:ext cx="80391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Rotating proxies for each request through: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AWS API Gateway’s large IP pool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BurpSuite PortSwigger IProtate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accent5"/>
                </a:solidFill>
              </a:rPr>
              <a:t>Unsuccessful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Github detects popular proxy pool headers like 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“X-Amzn-Trace-Id”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We don’t want to pay for custom IP pools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4" name="Google Shape;2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Fake resource paths</a:t>
            </a:r>
            <a:endParaRPr sz="3600"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416400" y="1360275"/>
            <a:ext cx="8311200" cy="2811900"/>
          </a:xfrm>
          <a:prstGeom prst="rect">
            <a:avLst/>
          </a:prstGeom>
          <a:solidFill>
            <a:srgbClr val="E6ED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No semantics: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%00, %09, %0a, %0c, %20, …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Bare endpoint: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/api/v4/endpoint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/api/v4/endpoint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/api/v4/Endpoint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/api/v4/EndPoint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/api/v4/endpoint%00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/api/v4/%0aendpoint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/api/v4/endpoint%09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/api/v4/%20endpoint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Fake query params: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/api/v4/%20endpoint</a:t>
            </a:r>
            <a:r>
              <a:rPr b="1" lang="en" sz="1200" u="sng"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phone=+17342239011&amp;code[]=123456&amp;code[]=654321&amp;...&amp;code[]=331337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4324700"/>
            <a:ext cx="80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accent5"/>
                </a:solidFill>
              </a:rPr>
              <a:t>Unsuccessful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Token rotation / Overwriting ETags</a:t>
            </a:r>
            <a:endParaRPr sz="3600"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1160700" y="1817475"/>
            <a:ext cx="6822600" cy="1928700"/>
          </a:xfrm>
          <a:prstGeom prst="rect">
            <a:avLst/>
          </a:prstGeom>
          <a:solidFill>
            <a:srgbClr val="E6ED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$ curl -i https://api.github.com/users/defunkt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&gt; HTTP/2 200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&gt; 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etag: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W/"61e9...f26f0"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$ curl -i -H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'If-None-Match: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"61e9...f26f0"' \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						https://api.github.com/users/sueszli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&gt; HTTP/2 304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4324700"/>
            <a:ext cx="80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accent5"/>
                </a:solidFill>
              </a:rPr>
              <a:t>Unsuccessful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Bandwidth throttling</a:t>
            </a:r>
            <a:endParaRPr sz="3600"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416400" y="1360275"/>
            <a:ext cx="8311200" cy="2784600"/>
          </a:xfrm>
          <a:prstGeom prst="rect">
            <a:avLst/>
          </a:prstGeom>
          <a:solidFill>
            <a:srgbClr val="E6ED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from ratelimit import limits, RateLimitException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from backoff import on_exception, expo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import requests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@on_exception(expo,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RateLimitException, max_tries=8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@limits(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calls=15,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period=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900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                                       </a:t>
            </a:r>
            <a:r>
              <a:rPr i="1" lang="en" sz="1200"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i="1" lang="en" sz="1200">
                <a:latin typeface="Roboto Mono"/>
                <a:ea typeface="Roboto Mono"/>
                <a:cs typeface="Roboto Mono"/>
                <a:sym typeface="Roboto Mono"/>
              </a:rPr>
              <a:t>&lt;-- </a:t>
            </a:r>
            <a:r>
              <a:rPr i="1" lang="en" sz="1200">
                <a:latin typeface="Roboto Mono"/>
                <a:ea typeface="Roboto Mono"/>
                <a:cs typeface="Roboto Mono"/>
                <a:sym typeface="Roboto Mono"/>
              </a:rPr>
              <a:t>limit requests</a:t>
            </a:r>
            <a:endParaRPr i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def call_api(url):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response = requests.get(url)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if response.status_code != 200: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raise Exception('API response: {}'.format(response.status_code))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return response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4324700"/>
            <a:ext cx="80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accent5"/>
                </a:solidFill>
              </a:rPr>
              <a:t>Unsuccessful</a:t>
            </a:r>
            <a:r>
              <a:rPr b="1" lang="en" sz="1500">
                <a:solidFill>
                  <a:schemeClr val="lt2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– now we’re </a:t>
            </a:r>
            <a:r>
              <a:rPr b="1" lang="en" sz="1500">
                <a:solidFill>
                  <a:schemeClr val="accent5"/>
                </a:solidFill>
              </a:rPr>
              <a:t>even slower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Scraping the Github “search” page</a:t>
            </a:r>
            <a:endParaRPr sz="3600"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396375"/>
            <a:ext cx="8520600" cy="21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Lets you query by language </a:t>
            </a:r>
            <a:r>
              <a:rPr b="1" lang="en" sz="2400"/>
              <a:t>and repository size</a:t>
            </a:r>
            <a:endParaRPr b="1"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Only displays 5 pages when you get rate limited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</a:t>
            </a:r>
            <a:r>
              <a:rPr lang="en" sz="2400"/>
              <a:t>craped around 500 entries manually</a:t>
            </a:r>
            <a:endParaRPr sz="2400"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4324700"/>
            <a:ext cx="80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accent5"/>
                </a:solidFill>
              </a:rPr>
              <a:t>Unsuccessful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7096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>
            <p:ph type="title"/>
          </p:nvPr>
        </p:nvSpPr>
        <p:spPr>
          <a:xfrm>
            <a:off x="4227525" y="709050"/>
            <a:ext cx="47244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/>
              <a:t>Github, why?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Scraping the Github “topics” page</a:t>
            </a:r>
            <a:endParaRPr sz="3600"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396375"/>
            <a:ext cx="4242000" cy="28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Novel discovery:</a:t>
            </a:r>
            <a:br>
              <a:rPr lang="en" sz="2200"/>
            </a:br>
            <a:r>
              <a:rPr lang="en" sz="2200"/>
              <a:t>Single </a:t>
            </a:r>
            <a:r>
              <a:rPr lang="en" sz="2200"/>
              <a:t>page scraping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2000 repositories per page or ~15 repos per second</a:t>
            </a:r>
            <a:endParaRPr sz="2200"/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-2859" l="0" r="0" t="2860"/>
          <a:stretch/>
        </p:blipFill>
        <p:spPr>
          <a:xfrm>
            <a:off x="4741885" y="1352675"/>
            <a:ext cx="42418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4324700"/>
            <a:ext cx="8039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Result: </a:t>
            </a:r>
            <a:r>
              <a:rPr b="1" lang="en" sz="1500">
                <a:solidFill>
                  <a:schemeClr val="lt2"/>
                </a:solidFill>
              </a:rPr>
              <a:t>Very Successful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252" name="Google Shape;2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14" name="Google Shape;114;p26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Benchmarking Vector Databases</a:t>
            </a:r>
            <a:r>
              <a:rPr b="1" lang="en" sz="4300"/>
              <a:t> </a:t>
            </a:r>
            <a:r>
              <a:rPr lang="en" sz="4300"/>
              <a:t>on Code Embeddings</a:t>
            </a:r>
            <a:endParaRPr sz="4300"/>
          </a:p>
        </p:txBody>
      </p:sp>
      <p:sp>
        <p:nvSpPr>
          <p:cNvPr id="116" name="Google Shape;116;p26"/>
          <p:cNvSpPr txBox="1"/>
          <p:nvPr/>
        </p:nvSpPr>
        <p:spPr>
          <a:xfrm>
            <a:off x="3479875" y="858275"/>
            <a:ext cx="19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N-dimensional, float</a:t>
            </a:r>
            <a:endParaRPr sz="18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3992625" y="1319975"/>
            <a:ext cx="223625" cy="559650"/>
          </a:xfrm>
          <a:custGeom>
            <a:rect b="b" l="l" r="r" t="t"/>
            <a:pathLst>
              <a:path extrusionOk="0" h="22386" w="8945">
                <a:moveTo>
                  <a:pt x="0" y="0"/>
                </a:moveTo>
                <a:cubicBezTo>
                  <a:pt x="3401" y="3401"/>
                  <a:pt x="4540" y="8742"/>
                  <a:pt x="5018" y="13527"/>
                </a:cubicBezTo>
                <a:cubicBezTo>
                  <a:pt x="5235" y="15699"/>
                  <a:pt x="5236" y="17889"/>
                  <a:pt x="5236" y="20072"/>
                </a:cubicBezTo>
                <a:cubicBezTo>
                  <a:pt x="5236" y="20658"/>
                  <a:pt x="5596" y="22386"/>
                  <a:pt x="5454" y="21817"/>
                </a:cubicBezTo>
                <a:cubicBezTo>
                  <a:pt x="3842" y="15368"/>
                  <a:pt x="2497" y="3799"/>
                  <a:pt x="8945" y="21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Google Shape;118;p26"/>
          <p:cNvSpPr/>
          <p:nvPr/>
        </p:nvSpPr>
        <p:spPr>
          <a:xfrm rot="-8100000">
            <a:off x="2585051" y="3054131"/>
            <a:ext cx="343622" cy="574219"/>
          </a:xfrm>
          <a:custGeom>
            <a:rect b="b" l="l" r="r" t="t"/>
            <a:pathLst>
              <a:path extrusionOk="0" h="22969" w="13745">
                <a:moveTo>
                  <a:pt x="0" y="0"/>
                </a:moveTo>
                <a:cubicBezTo>
                  <a:pt x="5907" y="4432"/>
                  <a:pt x="10334" y="11521"/>
                  <a:pt x="11782" y="18763"/>
                </a:cubicBezTo>
                <a:cubicBezTo>
                  <a:pt x="12025" y="19977"/>
                  <a:pt x="10762" y="22472"/>
                  <a:pt x="12000" y="22472"/>
                </a:cubicBezTo>
                <a:cubicBezTo>
                  <a:pt x="13556" y="22472"/>
                  <a:pt x="8064" y="19863"/>
                  <a:pt x="9164" y="18763"/>
                </a:cubicBezTo>
                <a:cubicBezTo>
                  <a:pt x="10409" y="17518"/>
                  <a:pt x="14106" y="22352"/>
                  <a:pt x="12436" y="22909"/>
                </a:cubicBezTo>
                <a:cubicBezTo>
                  <a:pt x="10995" y="23389"/>
                  <a:pt x="12672" y="19620"/>
                  <a:pt x="13745" y="185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Google Shape;119;p26"/>
          <p:cNvSpPr txBox="1"/>
          <p:nvPr/>
        </p:nvSpPr>
        <p:spPr>
          <a:xfrm>
            <a:off x="1352350" y="3657350"/>
            <a:ext cx="31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Vector representations of documents</a:t>
            </a:r>
            <a:endParaRPr sz="18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0" name="Google Shape;120;p26"/>
          <p:cNvSpPr/>
          <p:nvPr/>
        </p:nvSpPr>
        <p:spPr>
          <a:xfrm rot="10663131">
            <a:off x="1237857" y="2001220"/>
            <a:ext cx="4883811" cy="974903"/>
          </a:xfrm>
          <a:custGeom>
            <a:rect b="b" l="l" r="r" t="t"/>
            <a:pathLst>
              <a:path extrusionOk="0" h="33874" w="139099">
                <a:moveTo>
                  <a:pt x="0" y="19625"/>
                </a:moveTo>
                <a:cubicBezTo>
                  <a:pt x="25825" y="32541"/>
                  <a:pt x="56652" y="33623"/>
                  <a:pt x="85525" y="33370"/>
                </a:cubicBezTo>
                <a:cubicBezTo>
                  <a:pt x="103904" y="33209"/>
                  <a:pt x="136832" y="38097"/>
                  <a:pt x="138978" y="19843"/>
                </a:cubicBezTo>
                <a:cubicBezTo>
                  <a:pt x="140920" y="3319"/>
                  <a:pt x="109284" y="2704"/>
                  <a:pt x="92725" y="1080"/>
                </a:cubicBezTo>
                <a:cubicBezTo>
                  <a:pt x="73616" y="-794"/>
                  <a:pt x="54324" y="335"/>
                  <a:pt x="35126" y="644"/>
                </a:cubicBezTo>
                <a:cubicBezTo>
                  <a:pt x="25274" y="803"/>
                  <a:pt x="13584" y="-1149"/>
                  <a:pt x="5891" y="5007"/>
                </a:cubicBezTo>
                <a:cubicBezTo>
                  <a:pt x="2461" y="7752"/>
                  <a:pt x="2103" y="14331"/>
                  <a:pt x="4363" y="18098"/>
                </a:cubicBezTo>
                <a:cubicBezTo>
                  <a:pt x="6713" y="22015"/>
                  <a:pt x="11307" y="24122"/>
                  <a:pt x="15272" y="2638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steps</a:t>
            </a:r>
            <a:endParaRPr sz="3600"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Scrape links to repositories through “Github topics”</a:t>
            </a:r>
            <a:br>
              <a:rPr lang="en" sz="2400"/>
            </a:br>
            <a:r>
              <a:rPr lang="en" sz="2400">
                <a:solidFill>
                  <a:schemeClr val="accent4"/>
                </a:solidFill>
              </a:rPr>
              <a:t>Total repositories: </a:t>
            </a:r>
            <a:r>
              <a:rPr lang="en" sz="2400">
                <a:solidFill>
                  <a:schemeClr val="accent4"/>
                </a:solidFill>
              </a:rPr>
              <a:t>3,494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Clone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Filter out non-code</a:t>
            </a:r>
            <a:br>
              <a:rPr lang="en" sz="2400"/>
            </a:br>
            <a:r>
              <a:rPr lang="en" sz="2400">
                <a:solidFill>
                  <a:schemeClr val="accent4"/>
                </a:solidFill>
              </a:rPr>
              <a:t>Total files: 649,257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Chunk into 1,000 file commits (&gt;600 commits in ~2 days)</a:t>
            </a:r>
            <a:br>
              <a:rPr lang="en" sz="2400"/>
            </a:br>
            <a:r>
              <a:rPr lang="en" sz="2400">
                <a:solidFill>
                  <a:schemeClr val="accent4"/>
                </a:solidFill>
              </a:rPr>
              <a:t>Othe</a:t>
            </a:r>
            <a:r>
              <a:rPr lang="en" sz="2400">
                <a:solidFill>
                  <a:schemeClr val="accent4"/>
                </a:solidFill>
              </a:rPr>
              <a:t>r</a:t>
            </a:r>
            <a:r>
              <a:rPr lang="en" sz="2400">
                <a:solidFill>
                  <a:schemeClr val="accent4"/>
                </a:solidFill>
              </a:rPr>
              <a:t>wise you have to pay for Github LFS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259" name="Google Shape;25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Step 2)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Mutating data to generate clusters</a:t>
            </a:r>
            <a:endParaRPr sz="4400"/>
          </a:p>
        </p:txBody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Mutation</a:t>
            </a:r>
            <a:endParaRPr sz="3600"/>
          </a:p>
        </p:txBody>
      </p:sp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311700" y="140262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Must generate </a:t>
            </a:r>
            <a:r>
              <a:rPr lang="en" sz="2400"/>
              <a:t>semantically similar </a:t>
            </a:r>
            <a:r>
              <a:rPr lang="en" sz="2400"/>
              <a:t>code blocks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Mutation: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Insert block of dead code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each function generate five mutated versions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Mutations increase in size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2" name="Google Shape;2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 Example</a:t>
            </a:r>
            <a:endParaRPr/>
          </a:p>
        </p:txBody>
      </p:sp>
      <p:sp>
        <p:nvSpPr>
          <p:cNvPr id="278" name="Google Shape;278;p47"/>
          <p:cNvSpPr txBox="1"/>
          <p:nvPr/>
        </p:nvSpPr>
        <p:spPr>
          <a:xfrm>
            <a:off x="311700" y="2302125"/>
            <a:ext cx="13203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def foo():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	…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>
            <a:off x="2963888" y="1315725"/>
            <a:ext cx="34332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def foo():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if False: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0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	…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7"/>
          <p:cNvSpPr txBox="1"/>
          <p:nvPr/>
        </p:nvSpPr>
        <p:spPr>
          <a:xfrm>
            <a:off x="2727850" y="2646400"/>
            <a:ext cx="456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47"/>
          <p:cNvSpPr/>
          <p:nvPr/>
        </p:nvSpPr>
        <p:spPr>
          <a:xfrm>
            <a:off x="7355150" y="2383600"/>
            <a:ext cx="1101300" cy="9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7"/>
          <p:cNvSpPr/>
          <p:nvPr/>
        </p:nvSpPr>
        <p:spPr>
          <a:xfrm rot="1251330">
            <a:off x="5305999" y="2137255"/>
            <a:ext cx="1457814" cy="2580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359475" y="1017725"/>
            <a:ext cx="1439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endParaRPr sz="1800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47"/>
          <p:cNvSpPr/>
          <p:nvPr/>
        </p:nvSpPr>
        <p:spPr>
          <a:xfrm rot="-1272473">
            <a:off x="1344786" y="1907315"/>
            <a:ext cx="1253065" cy="2581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5" name="Google Shape;285;p47"/>
          <p:cNvGrpSpPr/>
          <p:nvPr/>
        </p:nvGrpSpPr>
        <p:grpSpPr>
          <a:xfrm>
            <a:off x="2727838" y="1017725"/>
            <a:ext cx="3698050" cy="4059375"/>
            <a:chOff x="2124025" y="1017725"/>
            <a:chExt cx="3698050" cy="4059375"/>
          </a:xfrm>
        </p:grpSpPr>
        <p:sp>
          <p:nvSpPr>
            <p:cNvPr id="286" name="Google Shape;286;p47"/>
            <p:cNvSpPr txBox="1"/>
            <p:nvPr/>
          </p:nvSpPr>
          <p:spPr>
            <a:xfrm>
              <a:off x="2360075" y="2646400"/>
              <a:ext cx="3462000" cy="16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def foo():</a:t>
              </a:r>
              <a:endPara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b="1"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if False:</a:t>
              </a:r>
              <a:endParaRPr b="1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		i = 0</a:t>
              </a:r>
              <a:endParaRPr b="1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while(false):</a:t>
              </a:r>
              <a:endParaRPr b="1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	…	</a:t>
              </a:r>
              <a:endParaRPr b="1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	…</a:t>
              </a:r>
              <a:endPara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7" name="Google Shape;287;p47"/>
            <p:cNvSpPr txBox="1"/>
            <p:nvPr/>
          </p:nvSpPr>
          <p:spPr>
            <a:xfrm>
              <a:off x="2124025" y="1315725"/>
              <a:ext cx="4569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1.</a:t>
              </a:r>
              <a:endPara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8" name="Google Shape;288;p47"/>
            <p:cNvSpPr txBox="1"/>
            <p:nvPr/>
          </p:nvSpPr>
          <p:spPr>
            <a:xfrm>
              <a:off x="2124025" y="1017725"/>
              <a:ext cx="14391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Mutations</a:t>
              </a:r>
              <a:endParaRPr sz="18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9" name="Google Shape;289;p47"/>
            <p:cNvSpPr txBox="1"/>
            <p:nvPr/>
          </p:nvSpPr>
          <p:spPr>
            <a:xfrm>
              <a:off x="2204975" y="4582100"/>
              <a:ext cx="12021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…</a:t>
              </a:r>
              <a:endParaRPr/>
            </a:p>
          </p:txBody>
        </p:sp>
      </p:grpSp>
      <p:sp>
        <p:nvSpPr>
          <p:cNvPr id="290" name="Google Shape;290;p47"/>
          <p:cNvSpPr/>
          <p:nvPr/>
        </p:nvSpPr>
        <p:spPr>
          <a:xfrm rot="722032">
            <a:off x="1373526" y="2705570"/>
            <a:ext cx="1261932" cy="2582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47"/>
          <p:cNvSpPr/>
          <p:nvPr/>
        </p:nvSpPr>
        <p:spPr>
          <a:xfrm rot="-855455">
            <a:off x="5487602" y="3037759"/>
            <a:ext cx="1261971" cy="2581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 analysis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Recall vs db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ensure mutations actually decrease similarity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Similarity of the two largest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333333"/>
                </a:solidFill>
              </a:rPr>
              <a:t>0.68</a:t>
            </a:r>
            <a:endParaRPr sz="1100">
              <a:solidFill>
                <a:srgbClr val="33333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</a:rPr>
              <a:t>Smallest function: Similarity with mutations</a:t>
            </a:r>
            <a:endParaRPr>
              <a:solidFill>
                <a:srgbClr val="333333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■"/>
            </a:pPr>
            <a:r>
              <a:rPr lang="en" sz="1100">
                <a:solidFill>
                  <a:srgbClr val="333333"/>
                </a:solidFill>
              </a:rPr>
              <a:t>0.82 to 0.92</a:t>
            </a:r>
            <a:endParaRPr sz="1100">
              <a:solidFill>
                <a:srgbClr val="33333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</a:rPr>
              <a:t>Largest function: Similarity with mutations</a:t>
            </a:r>
            <a:endParaRPr>
              <a:solidFill>
                <a:srgbClr val="33333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■"/>
            </a:pPr>
            <a:r>
              <a:rPr lang="en" sz="1100">
                <a:solidFill>
                  <a:srgbClr val="333333"/>
                </a:solidFill>
              </a:rPr>
              <a:t>0.85 to 0.91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99" name="Google Shape;2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Step 3)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Benchmarks</a:t>
            </a:r>
            <a:endParaRPr b="1" sz="4400"/>
          </a:p>
        </p:txBody>
      </p:sp>
      <p:sp>
        <p:nvSpPr>
          <p:cNvPr id="305" name="Google Shape;30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2350"/>
            <a:ext cx="9144002" cy="407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7" name="Google Shape;31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8675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329"/>
            <a:ext cx="9144001" cy="455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 to validity of this approach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on a perfect </a:t>
            </a:r>
            <a:r>
              <a:rPr lang="en"/>
              <a:t>system</a:t>
            </a:r>
            <a:r>
              <a:rPr lang="en"/>
              <a:t>, recall &lt; 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Ie, our data is imperfect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Ie, given a code block x and </a:t>
            </a:r>
            <a:r>
              <a:rPr lang="en"/>
              <a:t>mutation</a:t>
            </a:r>
            <a:r>
              <a:rPr lang="en"/>
              <a:t> x’, there exists a code block y whose cosine similarity to x is greater than the cosine </a:t>
            </a:r>
            <a:r>
              <a:rPr lang="en"/>
              <a:t>similarity</a:t>
            </a:r>
            <a:r>
              <a:rPr lang="en"/>
              <a:t> between x and x’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Databases under minimal load produced a </a:t>
            </a:r>
            <a:r>
              <a:rPr lang="en"/>
              <a:t>recall</a:t>
            </a:r>
            <a:r>
              <a:rPr lang="en"/>
              <a:t> of 0.99 with a perfect dataset. The same DB produced a recall of 0.94.</a:t>
            </a:r>
            <a:endParaRPr/>
          </a:p>
        </p:txBody>
      </p:sp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vector databases?</a:t>
            </a:r>
            <a:endParaRPr sz="3600"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11700" y="140262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Specifically designed to store and retrieve vectors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Given query vector </a:t>
            </a:r>
            <a:r>
              <a:rPr b="1" i="1" lang="en" sz="2400"/>
              <a:t>q [0, 0.3, 0.1]</a:t>
            </a:r>
            <a:endParaRPr b="1" i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Retrieves</a:t>
            </a:r>
            <a:r>
              <a:rPr b="1" lang="en" sz="2400"/>
              <a:t> approximately</a:t>
            </a:r>
            <a:r>
              <a:rPr lang="en" sz="2400"/>
              <a:t> similar vectors to </a:t>
            </a:r>
            <a:r>
              <a:rPr b="1" i="1" lang="en" sz="2400"/>
              <a:t>q</a:t>
            </a:r>
            <a:endParaRPr b="1" i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Similarity depends on DB </a:t>
            </a:r>
            <a:r>
              <a:rPr b="1" lang="en" sz="2400"/>
              <a:t>load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Ex: MilvusDB, ChromaDB</a:t>
            </a:r>
            <a:endParaRPr sz="2400"/>
          </a:p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47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338" name="Google Shape;338;p5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Created a large high-dimensional dataset for VectorDB benchmarking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Used a novel </a:t>
            </a:r>
            <a:r>
              <a:rPr lang="en" sz="2400"/>
              <a:t>method</a:t>
            </a:r>
            <a:r>
              <a:rPr lang="en" sz="2400"/>
              <a:t> to create a code dataset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Benchmarked some popular vector databases</a:t>
            </a:r>
            <a:endParaRPr sz="2400"/>
          </a:p>
        </p:txBody>
      </p:sp>
      <p:sp>
        <p:nvSpPr>
          <p:cNvPr id="339" name="Google Shape;3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75" y="3265350"/>
            <a:ext cx="3393599" cy="1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11700" y="1851300"/>
            <a:ext cx="8520600" cy="27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900"/>
              <a:t>Thanks for listening!</a:t>
            </a:r>
            <a:endParaRPr b="1" sz="4900"/>
          </a:p>
        </p:txBody>
      </p:sp>
      <p:sp>
        <p:nvSpPr>
          <p:cNvPr id="346" name="Google Shape;34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work? - Indexing</a:t>
            </a:r>
            <a:endParaRPr/>
          </a:p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Hierarchical Navigable Small Worlds</a:t>
            </a:r>
            <a:endParaRPr/>
          </a:p>
        </p:txBody>
      </p:sp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163" y="1680724"/>
            <a:ext cx="5243674" cy="2888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56"/>
          <p:cNvCxnSpPr/>
          <p:nvPr/>
        </p:nvCxnSpPr>
        <p:spPr>
          <a:xfrm rot="10800000">
            <a:off x="5802975" y="2365875"/>
            <a:ext cx="155280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6"/>
          <p:cNvCxnSpPr/>
          <p:nvPr/>
        </p:nvCxnSpPr>
        <p:spPr>
          <a:xfrm flipH="1">
            <a:off x="5803150" y="2926800"/>
            <a:ext cx="156630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56"/>
          <p:cNvSpPr txBox="1"/>
          <p:nvPr/>
        </p:nvSpPr>
        <p:spPr>
          <a:xfrm>
            <a:off x="7355775" y="2669125"/>
            <a:ext cx="1497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Same vector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7" name="Google Shape;357;p56"/>
          <p:cNvCxnSpPr/>
          <p:nvPr/>
        </p:nvCxnSpPr>
        <p:spPr>
          <a:xfrm flipH="1">
            <a:off x="5816950" y="2913125"/>
            <a:ext cx="1552500" cy="10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work? - Indexing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Hierarchical Navigable Small Worlds</a:t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850" y="1667050"/>
            <a:ext cx="5178299" cy="301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57"/>
          <p:cNvCxnSpPr/>
          <p:nvPr/>
        </p:nvCxnSpPr>
        <p:spPr>
          <a:xfrm rot="10800000">
            <a:off x="4093300" y="2222425"/>
            <a:ext cx="1251600" cy="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57"/>
          <p:cNvCxnSpPr/>
          <p:nvPr/>
        </p:nvCxnSpPr>
        <p:spPr>
          <a:xfrm>
            <a:off x="3881175" y="2625850"/>
            <a:ext cx="0" cy="23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7"/>
          <p:cNvCxnSpPr/>
          <p:nvPr/>
        </p:nvCxnSpPr>
        <p:spPr>
          <a:xfrm flipH="1">
            <a:off x="3422850" y="2995200"/>
            <a:ext cx="280500" cy="9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57"/>
          <p:cNvCxnSpPr/>
          <p:nvPr/>
        </p:nvCxnSpPr>
        <p:spPr>
          <a:xfrm>
            <a:off x="3463950" y="3145675"/>
            <a:ext cx="937200" cy="9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57"/>
          <p:cNvCxnSpPr/>
          <p:nvPr/>
        </p:nvCxnSpPr>
        <p:spPr>
          <a:xfrm>
            <a:off x="4613050" y="3562900"/>
            <a:ext cx="13800" cy="5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7"/>
          <p:cNvCxnSpPr/>
          <p:nvPr/>
        </p:nvCxnSpPr>
        <p:spPr>
          <a:xfrm rot="10800000">
            <a:off x="4291450" y="4069000"/>
            <a:ext cx="150600" cy="1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work? - Similarity </a:t>
            </a:r>
            <a:endParaRPr/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Cosine Similarity</a:t>
            </a: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875" y="2623963"/>
            <a:ext cx="2987423" cy="9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25" y="1630925"/>
            <a:ext cx="3062449" cy="29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work? - Indexing</a:t>
            </a:r>
            <a:endParaRPr/>
          </a:p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Navigable Small Worlds</a:t>
            </a:r>
            <a:endParaRPr/>
          </a:p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47" y="1648850"/>
            <a:ext cx="4954501" cy="31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9"/>
          <p:cNvCxnSpPr/>
          <p:nvPr/>
        </p:nvCxnSpPr>
        <p:spPr>
          <a:xfrm flipH="1" rot="10800000">
            <a:off x="1815600" y="2698875"/>
            <a:ext cx="1042800" cy="2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9"/>
          <p:cNvSpPr txBox="1"/>
          <p:nvPr/>
        </p:nvSpPr>
        <p:spPr>
          <a:xfrm>
            <a:off x="975825" y="2698875"/>
            <a:ext cx="110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Vector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50" y="1681813"/>
            <a:ext cx="5398225" cy="1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4">
            <a:alphaModFix/>
          </a:blip>
          <a:srcRect b="-6309" l="620" r="-620" t="6310"/>
          <a:stretch/>
        </p:blipFill>
        <p:spPr>
          <a:xfrm>
            <a:off x="5036000" y="970425"/>
            <a:ext cx="3532875" cy="32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title"/>
          </p:nvPr>
        </p:nvSpPr>
        <p:spPr>
          <a:xfrm>
            <a:off x="311700" y="709050"/>
            <a:ext cx="47244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Why should I care?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b="1" lang="en" sz="1800">
                <a:solidFill>
                  <a:schemeClr val="accent3"/>
                </a:solidFill>
              </a:rPr>
              <a:t>Novelty</a:t>
            </a:r>
            <a:r>
              <a:rPr lang="en" sz="1800">
                <a:solidFill>
                  <a:schemeClr val="accent3"/>
                </a:solidFill>
              </a:rPr>
              <a:t>: </a:t>
            </a:r>
            <a:endParaRPr sz="1800"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lang="en" sz="1800">
                <a:solidFill>
                  <a:schemeClr val="accent3"/>
                </a:solidFill>
              </a:rPr>
              <a:t>No standard test dataset for code</a:t>
            </a:r>
            <a:endParaRPr sz="1800"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lang="en" sz="1800">
                <a:solidFill>
                  <a:schemeClr val="accent3"/>
                </a:solidFill>
              </a:rPr>
              <a:t>New Vector DBs every month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b="1" lang="en" sz="1800">
                <a:solidFill>
                  <a:schemeClr val="accent3"/>
                </a:solidFill>
              </a:rPr>
              <a:t>Practicality</a:t>
            </a:r>
            <a:r>
              <a:rPr lang="en" sz="1800">
                <a:solidFill>
                  <a:schemeClr val="accent3"/>
                </a:solidFill>
              </a:rPr>
              <a:t>:</a:t>
            </a:r>
            <a:r>
              <a:rPr b="1" lang="en" sz="1800">
                <a:solidFill>
                  <a:schemeClr val="accent3"/>
                </a:solidFill>
              </a:rPr>
              <a:t> </a:t>
            </a:r>
            <a:r>
              <a:rPr lang="en" sz="1800">
                <a:solidFill>
                  <a:schemeClr val="accent3"/>
                </a:solidFill>
              </a:rPr>
              <a:t>used in many AI/ML apps</a:t>
            </a:r>
            <a:endParaRPr sz="1800"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lang="en" sz="1800">
                <a:solidFill>
                  <a:schemeClr val="accent3"/>
                </a:solidFill>
              </a:rPr>
              <a:t>Searching and clustering</a:t>
            </a: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f</a:t>
            </a:r>
            <a:r>
              <a:rPr lang="en" sz="1800">
                <a:solidFill>
                  <a:schemeClr val="accent3"/>
                </a:solidFill>
              </a:rPr>
              <a:t>iles of </a:t>
            </a:r>
            <a:r>
              <a:rPr lang="en" sz="1800">
                <a:solidFill>
                  <a:schemeClr val="accent3"/>
                </a:solidFill>
              </a:rPr>
              <a:t>c</a:t>
            </a:r>
            <a:r>
              <a:rPr lang="en" sz="1800">
                <a:solidFill>
                  <a:schemeClr val="accent3"/>
                </a:solidFill>
              </a:rPr>
              <a:t>ode </a:t>
            </a:r>
            <a:r>
              <a:rPr lang="en" sz="1800">
                <a:solidFill>
                  <a:schemeClr val="accent3"/>
                </a:solidFill>
              </a:rPr>
              <a:t>b</a:t>
            </a:r>
            <a:r>
              <a:rPr lang="en" sz="1800">
                <a:solidFill>
                  <a:schemeClr val="accent3"/>
                </a:solidFill>
              </a:rPr>
              <a:t>y semantics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-6309" l="620" r="-620" t="6310"/>
          <a:stretch/>
        </p:blipFill>
        <p:spPr>
          <a:xfrm>
            <a:off x="5036000" y="970425"/>
            <a:ext cx="3532875" cy="32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very large high-dimension (1024 dimension)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code benchmarking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basic b</a:t>
            </a:r>
            <a:r>
              <a:rPr lang="en"/>
              <a:t>enchmark</a:t>
            </a:r>
            <a:r>
              <a:rPr lang="en"/>
              <a:t>ing</a:t>
            </a:r>
            <a:endParaRPr/>
          </a:p>
        </p:txBody>
      </p:sp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aren't</a:t>
            </a:r>
            <a:r>
              <a:rPr lang="en"/>
              <a:t> there are many </a:t>
            </a:r>
            <a:r>
              <a:rPr lang="en"/>
              <a:t>large high-</a:t>
            </a:r>
            <a:r>
              <a:rPr lang="en"/>
              <a:t>dimensional</a:t>
            </a:r>
            <a:r>
              <a:rPr lang="en"/>
              <a:t> datasets?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234500" y="1298116"/>
            <a:ext cx="85206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5*10^5 functions in our dataset and we use an embedding of 1024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have 3*10^9 floats- We need to do 3*10^18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take 1000 H100s, 3 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Precompute nearest neighbors by generating mutations of code blocks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75" name="Google Shape;17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